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28"/>
  </p:notesMasterIdLst>
  <p:handoutMasterIdLst>
    <p:handoutMasterId r:id="rId29"/>
  </p:handoutMasterIdLst>
  <p:sldIdLst>
    <p:sldId id="322" r:id="rId3"/>
    <p:sldId id="337" r:id="rId4"/>
    <p:sldId id="329" r:id="rId5"/>
    <p:sldId id="324" r:id="rId6"/>
    <p:sldId id="325" r:id="rId7"/>
    <p:sldId id="326" r:id="rId8"/>
    <p:sldId id="327" r:id="rId9"/>
    <p:sldId id="328" r:id="rId10"/>
    <p:sldId id="333" r:id="rId11"/>
    <p:sldId id="334" r:id="rId12"/>
    <p:sldId id="335" r:id="rId13"/>
    <p:sldId id="330" r:id="rId14"/>
    <p:sldId id="331" r:id="rId15"/>
    <p:sldId id="342" r:id="rId16"/>
    <p:sldId id="345" r:id="rId17"/>
    <p:sldId id="336" r:id="rId18"/>
    <p:sldId id="323" r:id="rId19"/>
    <p:sldId id="338" r:id="rId20"/>
    <p:sldId id="339" r:id="rId21"/>
    <p:sldId id="340" r:id="rId22"/>
    <p:sldId id="341" r:id="rId23"/>
    <p:sldId id="343" r:id="rId24"/>
    <p:sldId id="344" r:id="rId25"/>
    <p:sldId id="346" r:id="rId26"/>
    <p:sldId id="332" r:id="rId27"/>
  </p:sldIdLst>
  <p:sldSz cx="12188825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361" autoAdjust="0"/>
  </p:normalViewPr>
  <p:slideViewPr>
    <p:cSldViewPr showGuides="1">
      <p:cViewPr varScale="1">
        <p:scale>
          <a:sx n="116" d="100"/>
          <a:sy n="116" d="100"/>
        </p:scale>
        <p:origin x="216" y="108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abinsky\_Doctorat\Materiale%20extra\orar%20CS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Sheet1!$A$19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Sheet1!$B$18:$E$18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Sheet1!$B$19:$E$19</c:f>
              <c:numCache>
                <c:formatCode>0%</c:formatCode>
                <c:ptCount val="4"/>
                <c:pt idx="0">
                  <c:v>0.33333333333333331</c:v>
                </c:pt>
                <c:pt idx="1">
                  <c:v>0.66666666666666663</c:v>
                </c:pt>
                <c:pt idx="2">
                  <c:v>0.83333333333333337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Sheet1!$A$20</c:f>
              <c:strCache>
                <c:ptCount val="1"/>
                <c:pt idx="0">
                  <c:v>2nd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Sheet1!$B$18:$E$18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Sheet1!$B$20:$E$20</c:f>
              <c:numCache>
                <c:formatCode>0%</c:formatCode>
                <c:ptCount val="4"/>
                <c:pt idx="0">
                  <c:v>0.33333333333333331</c:v>
                </c:pt>
                <c:pt idx="1">
                  <c:v>0.66666666666666663</c:v>
                </c:pt>
                <c:pt idx="2">
                  <c:v>0.83333333333333337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37567456"/>
        <c:axId val="-237575072"/>
      </c:barChart>
      <c:catAx>
        <c:axId val="-23756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37575072"/>
        <c:crosses val="autoZero"/>
        <c:auto val="1"/>
        <c:lblAlgn val="ctr"/>
        <c:lblOffset val="100"/>
        <c:noMultiLvlLbl val="0"/>
      </c:catAx>
      <c:valAx>
        <c:axId val="-2375750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3756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Year 2</a:t>
            </a:r>
          </a:p>
          <a:p>
            <a:pPr>
              <a:defRPr/>
            </a:pPr>
            <a:r>
              <a:rPr lang="en-US" dirty="0" smtClean="0"/>
              <a:t>Total </a:t>
            </a:r>
            <a:r>
              <a:rPr lang="en-US" dirty="0"/>
              <a:t>hours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Weekly hours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dk1"/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Courses</c:v>
                </c:pt>
                <c:pt idx="1">
                  <c:v>Laboratory</c:v>
                </c:pt>
                <c:pt idx="2">
                  <c:v>Practice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168</c:v>
                </c:pt>
                <c:pt idx="1">
                  <c:v>168</c:v>
                </c:pt>
                <c:pt idx="2">
                  <c:v>120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Year 2</a:t>
            </a:r>
          </a:p>
          <a:p>
            <a:pPr>
              <a:defRPr/>
            </a:pPr>
            <a:r>
              <a:rPr lang="en-US" dirty="0" smtClean="0"/>
              <a:t>Total </a:t>
            </a:r>
            <a:r>
              <a:rPr lang="en-US" dirty="0"/>
              <a:t>hours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Weekly hours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dk1"/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Courses</c:v>
                </c:pt>
                <c:pt idx="1">
                  <c:v>Laboratory</c:v>
                </c:pt>
                <c:pt idx="2">
                  <c:v>Practice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168</c:v>
                </c:pt>
                <c:pt idx="1">
                  <c:v>168</c:v>
                </c:pt>
                <c:pt idx="2">
                  <c:v>120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Year 2</a:t>
            </a:r>
          </a:p>
          <a:p>
            <a:pPr>
              <a:defRPr/>
            </a:pPr>
            <a:r>
              <a:rPr lang="en-US" dirty="0" smtClean="0"/>
              <a:t>Total </a:t>
            </a:r>
            <a:r>
              <a:rPr lang="en-US" dirty="0"/>
              <a:t>hours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Weekly hours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dk1"/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Courses</c:v>
                </c:pt>
                <c:pt idx="1">
                  <c:v>Laboratory</c:v>
                </c:pt>
                <c:pt idx="2">
                  <c:v>Practice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168</c:v>
                </c:pt>
                <c:pt idx="1">
                  <c:v>168</c:v>
                </c:pt>
                <c:pt idx="2">
                  <c:v>224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Year 1</a:t>
            </a:r>
          </a:p>
          <a:p>
            <a:pPr>
              <a:defRPr/>
            </a:pPr>
            <a:r>
              <a:rPr lang="en-US" dirty="0" smtClean="0"/>
              <a:t>Weekly </a:t>
            </a:r>
            <a:r>
              <a:rPr lang="en-US" dirty="0"/>
              <a:t>hours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Weekly hours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Courses</c:v>
                </c:pt>
                <c:pt idx="1">
                  <c:v>Laboratory</c:v>
                </c:pt>
                <c:pt idx="2">
                  <c:v>Foreign language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Year 2</a:t>
            </a:r>
          </a:p>
          <a:p>
            <a:pPr>
              <a:defRPr/>
            </a:pPr>
            <a:r>
              <a:rPr lang="en-US" dirty="0" smtClean="0"/>
              <a:t>Weekly </a:t>
            </a:r>
            <a:r>
              <a:rPr lang="en-US" dirty="0"/>
              <a:t>hours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Weekly hours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Courses</c:v>
                </c:pt>
                <c:pt idx="1">
                  <c:v>Laboratory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</c:v>
                </c:pt>
                <c:pt idx="1">
                  <c:v>12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Year 3</a:t>
            </a:r>
          </a:p>
          <a:p>
            <a:pPr>
              <a:defRPr/>
            </a:pPr>
            <a:r>
              <a:rPr lang="en-US" dirty="0" smtClean="0"/>
              <a:t>Weekly </a:t>
            </a:r>
            <a:r>
              <a:rPr lang="en-US" dirty="0"/>
              <a:t>hours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Weekly hours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Courses</c:v>
                </c:pt>
                <c:pt idx="1">
                  <c:v>Laboratory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</c:v>
                </c:pt>
                <c:pt idx="1">
                  <c:v>12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Year 4</a:t>
            </a:r>
          </a:p>
          <a:p>
            <a:pPr>
              <a:defRPr/>
            </a:pPr>
            <a:r>
              <a:rPr lang="en-US" dirty="0" smtClean="0"/>
              <a:t>Weekly </a:t>
            </a:r>
            <a:r>
              <a:rPr lang="en-US" dirty="0"/>
              <a:t>hours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Weekly hours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Courses</c:v>
                </c:pt>
                <c:pt idx="1">
                  <c:v>Laboratory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</c:v>
                </c:pt>
                <c:pt idx="1">
                  <c:v>11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Year 1</a:t>
            </a:r>
          </a:p>
          <a:p>
            <a:pPr>
              <a:defRPr/>
            </a:pPr>
            <a:r>
              <a:rPr lang="en-US" dirty="0" smtClean="0"/>
              <a:t>Total </a:t>
            </a:r>
            <a:r>
              <a:rPr lang="en-US" dirty="0"/>
              <a:t>hours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Weekly hours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dk1"/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Courses</c:v>
                </c:pt>
                <c:pt idx="1">
                  <c:v>Laboratory</c:v>
                </c:pt>
                <c:pt idx="2">
                  <c:v>Foreign language</c:v>
                </c:pt>
                <c:pt idx="3">
                  <c:v>Practice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28</c:v>
                </c:pt>
                <c:pt idx="3">
                  <c:v>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Year 2</a:t>
            </a:r>
          </a:p>
          <a:p>
            <a:pPr>
              <a:defRPr/>
            </a:pPr>
            <a:r>
              <a:rPr lang="en-US" dirty="0" smtClean="0"/>
              <a:t>Total </a:t>
            </a:r>
            <a:r>
              <a:rPr lang="en-US" dirty="0"/>
              <a:t>hours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Weekly hours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dk1"/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Courses</c:v>
                </c:pt>
                <c:pt idx="1">
                  <c:v>Laboratory</c:v>
                </c:pt>
                <c:pt idx="2">
                  <c:v>Practice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168</c:v>
                </c:pt>
                <c:pt idx="1">
                  <c:v>168</c:v>
                </c:pt>
                <c:pt idx="2">
                  <c:v>120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Year 3</a:t>
            </a:r>
          </a:p>
          <a:p>
            <a:pPr>
              <a:defRPr/>
            </a:pPr>
            <a:r>
              <a:rPr lang="en-US" dirty="0" smtClean="0"/>
              <a:t>Total </a:t>
            </a:r>
            <a:r>
              <a:rPr lang="en-US" dirty="0"/>
              <a:t>hours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Weekly hours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dk1"/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Courses</c:v>
                </c:pt>
                <c:pt idx="1">
                  <c:v>Laboratory</c:v>
                </c:pt>
                <c:pt idx="2">
                  <c:v>Practice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168</c:v>
                </c:pt>
                <c:pt idx="1">
                  <c:v>168</c:v>
                </c:pt>
                <c:pt idx="2">
                  <c:v>120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Year 4</a:t>
            </a:r>
          </a:p>
          <a:p>
            <a:pPr>
              <a:defRPr/>
            </a:pPr>
            <a:r>
              <a:rPr lang="en-US" dirty="0" smtClean="0"/>
              <a:t>Total </a:t>
            </a:r>
            <a:r>
              <a:rPr lang="en-US" dirty="0"/>
              <a:t>hours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Weekly hours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0000"/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Courses</c:v>
                </c:pt>
                <c:pt idx="1">
                  <c:v>Laboratory</c:v>
                </c:pt>
                <c:pt idx="2">
                  <c:v>Final paper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134</c:v>
                </c:pt>
                <c:pt idx="1">
                  <c:v>134</c:v>
                </c:pt>
                <c:pt idx="2">
                  <c:v>240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2015-08-28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2015-08-28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5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39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93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TextBox 6"/>
          <p:cNvSpPr txBox="1"/>
          <p:nvPr userDrawn="1"/>
        </p:nvSpPr>
        <p:spPr>
          <a:xfrm>
            <a:off x="6473825" y="6324600"/>
            <a:ext cx="5715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en-US" sz="1200" b="1" baseline="30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2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Workshop “Software Engineering Education and Reverse Engineering”</a:t>
            </a:r>
          </a:p>
          <a:p>
            <a:pPr algn="r"/>
            <a:r>
              <a:rPr lang="en-US" sz="12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Bohinj, Slovenia, 24-29 August 2015</a:t>
            </a:r>
          </a:p>
        </p:txBody>
      </p:sp>
    </p:spTree>
    <p:extLst>
      <p:ext uri="{BB962C8B-B14F-4D97-AF65-F5344CB8AC3E}">
        <p14:creationId xmlns:p14="http://schemas.microsoft.com/office/powerpoint/2010/main" val="29388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473825" y="6324600"/>
            <a:ext cx="5715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en-US" sz="1200" b="1" baseline="30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2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Workshop “Software Engineering Education and Reverse Engineering”</a:t>
            </a:r>
          </a:p>
          <a:p>
            <a:pPr algn="r"/>
            <a:r>
              <a:rPr lang="en-US" sz="12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Bohinj, Slovenia, 24-29 August 2015</a:t>
            </a:r>
          </a:p>
        </p:txBody>
      </p:sp>
    </p:spTree>
    <p:extLst>
      <p:ext uri="{BB962C8B-B14F-4D97-AF65-F5344CB8AC3E}">
        <p14:creationId xmlns:p14="http://schemas.microsoft.com/office/powerpoint/2010/main" val="16996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TextBox 7"/>
          <p:cNvSpPr txBox="1"/>
          <p:nvPr userDrawn="1"/>
        </p:nvSpPr>
        <p:spPr>
          <a:xfrm>
            <a:off x="6473825" y="6324600"/>
            <a:ext cx="5715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en-US" sz="1200" b="1" baseline="30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2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Workshop “Software Engineering Education and Reverse Engineering”</a:t>
            </a:r>
          </a:p>
          <a:p>
            <a:pPr algn="r"/>
            <a:r>
              <a:rPr lang="en-US" sz="12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Bohinj, Slovenia, 24-29 August 2015</a:t>
            </a:r>
          </a:p>
        </p:txBody>
      </p:sp>
    </p:spTree>
    <p:extLst>
      <p:ext uri="{BB962C8B-B14F-4D97-AF65-F5344CB8AC3E}">
        <p14:creationId xmlns:p14="http://schemas.microsoft.com/office/powerpoint/2010/main" val="34618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119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45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655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51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534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jazeera.com/indepth/features/2014/10/switzerland-bucks-eu-youth-unemployment-trend-201410791826348754.html" TargetMode="External"/><Relationship Id="rId2" Type="http://schemas.openxmlformats.org/officeDocument/2006/relationships/hyperlink" Target="http://www.swissinfo.ch/eng/by-the-numbers_young-and-jobless--the-solution-isn-t-always-university/4051837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ac.450f.edgecastcdn.net/80450F/liteonline.com/files/2015/08/unemployed.jpg" TargetMode="External"/><Relationship Id="rId5" Type="http://schemas.openxmlformats.org/officeDocument/2006/relationships/hyperlink" Target="http://ec.europa.eu/eurostat/statistics-explained/index.php/Unemployment_statistics" TargetMode="External"/><Relationship Id="rId4" Type="http://schemas.openxmlformats.org/officeDocument/2006/relationships/hyperlink" Target="https://developers.google.com/chart/interactive/docs/gallery/geochar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5178250"/>
            <a:ext cx="12188825" cy="167975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12" y="2514600"/>
            <a:ext cx="11811000" cy="1676400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/>
              <a:t>Analyzing academic computing curricula </a:t>
            </a:r>
            <a:r>
              <a:rPr lang="en-US" sz="2800" i="1" dirty="0"/>
              <a:t>with a focus on </a:t>
            </a: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i="1" dirty="0" smtClean="0"/>
              <a:t>practical </a:t>
            </a:r>
            <a:r>
              <a:rPr lang="en-US" sz="4400" i="1" dirty="0"/>
              <a:t>aspects for software engineering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79412" y="6190565"/>
            <a:ext cx="3733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o-RO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Costin 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Bădică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51812" y="6190565"/>
            <a:ext cx="3733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Sabin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Simionescu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2311" y="5255656"/>
            <a:ext cx="10744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University of Craiova, Romania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Faculty of Automatics, Computers and Electronics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0412" y="336322"/>
            <a:ext cx="10515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en-US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Workshop “Software Engineering Education and Reverse Engineering”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Bohinj, Slovenia, 24-29 August 2015</a:t>
            </a:r>
          </a:p>
        </p:txBody>
      </p:sp>
    </p:spTree>
    <p:extLst>
      <p:ext uri="{BB962C8B-B14F-4D97-AF65-F5344CB8AC3E}">
        <p14:creationId xmlns:p14="http://schemas.microsoft.com/office/powerpoint/2010/main" val="42144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413" y="228600"/>
            <a:ext cx="9144001" cy="1371600"/>
          </a:xfrm>
        </p:spPr>
        <p:txBody>
          <a:bodyPr/>
          <a:lstStyle/>
          <a:p>
            <a:r>
              <a:rPr lang="en-US" dirty="0" smtClean="0"/>
              <a:t>Actual time spent in years 1-4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56211122"/>
              </p:ext>
            </p:extLst>
          </p:nvPr>
        </p:nvGraphicFramePr>
        <p:xfrm>
          <a:off x="227013" y="1752600"/>
          <a:ext cx="2590800" cy="3318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13618747"/>
              </p:ext>
            </p:extLst>
          </p:nvPr>
        </p:nvGraphicFramePr>
        <p:xfrm>
          <a:off x="3148013" y="1752600"/>
          <a:ext cx="2590800" cy="3318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468035012"/>
              </p:ext>
            </p:extLst>
          </p:nvPr>
        </p:nvGraphicFramePr>
        <p:xfrm>
          <a:off x="6069013" y="1752600"/>
          <a:ext cx="2590800" cy="3318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909165040"/>
              </p:ext>
            </p:extLst>
          </p:nvPr>
        </p:nvGraphicFramePr>
        <p:xfrm>
          <a:off x="8990012" y="1752600"/>
          <a:ext cx="2590800" cy="3318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5612" y="5490005"/>
            <a:ext cx="11277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 + summer practice/thesis</a:t>
            </a:r>
          </a:p>
        </p:txBody>
      </p:sp>
    </p:spTree>
    <p:extLst>
      <p:ext uri="{BB962C8B-B14F-4D97-AF65-F5344CB8AC3E}">
        <p14:creationId xmlns:p14="http://schemas.microsoft.com/office/powerpoint/2010/main" val="26269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Employability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Tackling a huge problem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537"/>
            <a:ext cx="12188825" cy="609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8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2" y="-20308"/>
            <a:ext cx="8228013" cy="68783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613" y="76200"/>
            <a:ext cx="3809999" cy="2667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Unemployment 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across 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807370"/>
              </p:ext>
            </p:extLst>
          </p:nvPr>
        </p:nvGraphicFramePr>
        <p:xfrm>
          <a:off x="2360612" y="838200"/>
          <a:ext cx="1518402" cy="5791200"/>
        </p:xfrm>
        <a:graphic>
          <a:graphicData uri="http://schemas.openxmlformats.org/drawingml/2006/table">
            <a:tbl>
              <a:tblPr/>
              <a:tblGrid>
                <a:gridCol w="1072636"/>
                <a:gridCol w="445766"/>
              </a:tblGrid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Greece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25.8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Spain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22.9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Croatia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16.7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Cyprus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16.3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Portugal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13.2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12.6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Slovakia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12.0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10.3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Bulgaria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Latvia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Ireland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9.8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Finland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9.3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Slovenia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9.3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Lithuania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9.0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Belgium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Poland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7.9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Sweden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Hungary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7.3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Netherlands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7.0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Romania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Denmark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Estonia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Luxembourg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Malta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Austria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Czech Republic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United Kingdom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Iceland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Norway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5870" marR="5870" marT="58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28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2" y="-20308"/>
            <a:ext cx="8219361" cy="68783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613" y="76200"/>
            <a:ext cx="3809999" cy="3657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Unemployment 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across 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&lt;25yo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518542"/>
              </p:ext>
            </p:extLst>
          </p:nvPr>
        </p:nvGraphicFramePr>
        <p:xfrm>
          <a:off x="2360612" y="838200"/>
          <a:ext cx="1518402" cy="5772150"/>
        </p:xfrm>
        <a:graphic>
          <a:graphicData uri="http://schemas.openxmlformats.org/drawingml/2006/table">
            <a:tbl>
              <a:tblPr/>
              <a:tblGrid>
                <a:gridCol w="1072636"/>
                <a:gridCol w="445766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Greece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52.3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Spain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49.8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Croatia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43.5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42.2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Cyprus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34.5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Portugal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32.5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Slovakia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26.2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24.4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Romania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23.3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Finland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Poland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Ireland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21.3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Sweden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21.3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Bulgaria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Belgium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Luxembourg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Hungary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19.3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Slovenia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17.0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Lithuania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16.9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Latvia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15.8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United Kingdom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15.7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Czech Republic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14.2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Estonia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11.8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Netherlands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Denmark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Malta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Austria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Norway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Iceland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8.9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33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6212" y="2057400"/>
            <a:ext cx="10134600" cy="3276600"/>
          </a:xfrm>
          <a:prstGeom prst="rect">
            <a:avLst/>
          </a:prstGeom>
          <a:solidFill>
            <a:srgbClr val="000000">
              <a:alpha val="34902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WHY???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522413" y="4419600"/>
            <a:ext cx="9982200" cy="834074"/>
          </a:xfrm>
          <a:prstGeom prst="rect">
            <a:avLst/>
          </a:prstGeom>
          <a:noFill/>
          <a:ln>
            <a:noFill/>
          </a:ln>
        </p:spPr>
        <p:txBody>
          <a:bodyPr wrap="square" rtlCol="0" anchor="b" anchorCtr="0">
            <a:spAutoFit/>
          </a:bodyPr>
          <a:lstStyle/>
          <a:p>
            <a:pPr marL="0" indent="0" algn="r">
              <a:spcBef>
                <a:spcPts val="600"/>
              </a:spcBef>
              <a:buNone/>
            </a:pPr>
            <a:r>
              <a:rPr lang="en-US" dirty="0" smtClean="0">
                <a:solidFill>
                  <a:srgbClr val="92D050"/>
                </a:solidFill>
              </a:rPr>
              <a:t>“Teaching in lessons cannot replace experience!”</a:t>
            </a:r>
          </a:p>
          <a:p>
            <a:pPr marL="0" indent="0" algn="r">
              <a:spcBef>
                <a:spcPts val="600"/>
              </a:spcBef>
              <a:buNone/>
            </a:pPr>
            <a:r>
              <a:rPr lang="en-US" dirty="0" smtClean="0">
                <a:solidFill>
                  <a:srgbClr val="92D050"/>
                </a:solidFill>
              </a:rPr>
              <a:t>Klaus Bothe, 2016-08-26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1012" y="2209800"/>
            <a:ext cx="84582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Because companies </a:t>
            </a:r>
            <a:r>
              <a:rPr lang="en-US" sz="2400" dirty="0"/>
              <a:t>that are actually willing </a:t>
            </a:r>
            <a:r>
              <a:rPr lang="en-US" sz="2400" dirty="0" smtClean="0"/>
              <a:t>to hire these graduates are looking for practical skills with good theoretical background.</a:t>
            </a:r>
          </a:p>
        </p:txBody>
      </p:sp>
    </p:spTree>
    <p:extLst>
      <p:ext uri="{BB962C8B-B14F-4D97-AF65-F5344CB8AC3E}">
        <p14:creationId xmlns:p14="http://schemas.microsoft.com/office/powerpoint/2010/main" val="195881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9413" y="1981200"/>
            <a:ext cx="3505200" cy="411480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2014, out of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42966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positions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largest jobs website in .ro,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4348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in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IT-SOFTWARE,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3021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entry-level.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Romanian IT jobs market in 2014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911314"/>
              </p:ext>
            </p:extLst>
          </p:nvPr>
        </p:nvGraphicFramePr>
        <p:xfrm>
          <a:off x="4189412" y="1981200"/>
          <a:ext cx="3124200" cy="4267424"/>
        </p:xfrm>
        <a:graphic>
          <a:graphicData uri="http://schemas.openxmlformats.org/drawingml/2006/table">
            <a:tbl>
              <a:tblPr bandRow="1">
                <a:tableStyleId>{37CE84F3-28C3-443E-9E96-99CF82512B78}</a:tableStyleId>
              </a:tblPr>
              <a:tblGrid>
                <a:gridCol w="381000"/>
                <a:gridCol w="1181100"/>
                <a:gridCol w="647700"/>
                <a:gridCol w="914400"/>
              </a:tblGrid>
              <a:tr h="304816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smtClean="0">
                          <a:effectLst/>
                        </a:rPr>
                        <a:t>SQL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</a:rPr>
                        <a:t>1150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</a:tr>
              <a:tr h="304816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smtClean="0">
                          <a:effectLst/>
                        </a:rPr>
                        <a:t>Java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959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</a:tr>
              <a:tr h="304816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smtClean="0">
                          <a:effectLst/>
                        </a:rPr>
                        <a:t>HTML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740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</a:tr>
              <a:tr h="304816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smtClean="0">
                          <a:effectLst/>
                        </a:rPr>
                        <a:t>CSS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609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</a:tr>
              <a:tr h="304816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smtClean="0">
                          <a:effectLst/>
                        </a:rPr>
                        <a:t>JavaScript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592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</a:tr>
              <a:tr h="304816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smtClean="0">
                          <a:effectLst/>
                        </a:rPr>
                        <a:t>PHP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562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</a:tr>
              <a:tr h="304816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smtClean="0">
                          <a:effectLst/>
                        </a:rPr>
                        <a:t>MySQL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466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</a:tr>
              <a:tr h="304816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smtClean="0">
                          <a:effectLst/>
                        </a:rPr>
                        <a:t>JQUERY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367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</a:tr>
              <a:tr h="304816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smtClean="0">
                          <a:effectLst/>
                        </a:rPr>
                        <a:t>Oracle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344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</a:tr>
              <a:tr h="304816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smtClean="0">
                          <a:effectLst/>
                        </a:rPr>
                        <a:t>C#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301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</a:tr>
              <a:tr h="304816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smtClean="0">
                          <a:effectLst/>
                        </a:rPr>
                        <a:t>C++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273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</a:tr>
              <a:tr h="304816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smtClean="0">
                          <a:effectLst/>
                        </a:rPr>
                        <a:t>Scala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265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</a:tr>
              <a:tr h="304816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smtClean="0">
                          <a:effectLst/>
                        </a:rPr>
                        <a:t>XML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260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</a:tr>
              <a:tr h="304816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smtClean="0">
                          <a:effectLst/>
                        </a:rPr>
                        <a:t>HTML5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181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623338"/>
              </p:ext>
            </p:extLst>
          </p:nvPr>
        </p:nvGraphicFramePr>
        <p:xfrm>
          <a:off x="7827288" y="1981200"/>
          <a:ext cx="3601124" cy="4267203"/>
        </p:xfrm>
        <a:graphic>
          <a:graphicData uri="http://schemas.openxmlformats.org/drawingml/2006/table">
            <a:tbl>
              <a:tblPr bandRow="1">
                <a:tableStyleId>{37CE84F3-28C3-443E-9E96-99CF82512B78}</a:tableStyleId>
              </a:tblPr>
              <a:tblGrid>
                <a:gridCol w="533400"/>
                <a:gridCol w="1524000"/>
                <a:gridCol w="533400"/>
                <a:gridCol w="1010324"/>
              </a:tblGrid>
              <a:tr h="304816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smtClean="0">
                          <a:effectLst/>
                        </a:rPr>
                        <a:t>ASP.NET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</a:rPr>
                        <a:t>144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20" marR="15020" marT="150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</a:tr>
              <a:tr h="304799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smtClean="0">
                          <a:effectLst/>
                        </a:rPr>
                        <a:t>Adobe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</a:rPr>
                        <a:t>104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</a:tr>
              <a:tr h="304799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smtClean="0">
                          <a:effectLst/>
                        </a:rPr>
                        <a:t>Python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97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</a:tr>
              <a:tr h="304799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smtClean="0">
                          <a:effectLst/>
                        </a:rPr>
                        <a:t>Perl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92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</a:tr>
              <a:tr h="304799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smtClean="0">
                          <a:effectLst/>
                        </a:rPr>
                        <a:t>C/C++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76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</a:tr>
              <a:tr h="304799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smtClean="0">
                          <a:effectLst/>
                        </a:rPr>
                        <a:t>Ruby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58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</a:tr>
              <a:tr h="304799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smtClean="0">
                          <a:effectLst/>
                        </a:rPr>
                        <a:t>Microsoft SQL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54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</a:tr>
              <a:tr h="304799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smtClean="0">
                          <a:effectLst/>
                        </a:rPr>
                        <a:t>Rails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33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</a:tr>
              <a:tr h="304799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smtClean="0">
                          <a:effectLst/>
                        </a:rPr>
                        <a:t>NoSQL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27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</a:tr>
              <a:tr h="304799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smtClean="0">
                          <a:effectLst/>
                        </a:rPr>
                        <a:t>Objective C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</a:rPr>
                        <a:t>21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</a:tr>
              <a:tr h="304799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smtClean="0">
                          <a:effectLst/>
                        </a:rPr>
                        <a:t>Assembly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</a:rPr>
                        <a:t>18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</a:tr>
              <a:tr h="304799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smtClean="0">
                          <a:effectLst/>
                        </a:rPr>
                        <a:t>Matlab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 smtClean="0">
                          <a:effectLst/>
                        </a:rPr>
                        <a:t>20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</a:tr>
              <a:tr h="304799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smtClean="0">
                          <a:effectLst/>
                        </a:rPr>
                        <a:t>Swift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</a:rPr>
                        <a:t>11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</a:tr>
              <a:tr h="304799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smtClean="0">
                          <a:effectLst/>
                        </a:rPr>
                        <a:t>NodeJS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</a:rPr>
                        <a:t>11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5" marR="15005" marT="1500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32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10058399" cy="60960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Redistribution of </a:t>
            </a:r>
            <a:r>
              <a:rPr lang="en-US" b="1" dirty="0">
                <a:solidFill>
                  <a:schemeClr val="tx1"/>
                </a:solidFill>
              </a:rPr>
              <a:t>time allocation for practical </a:t>
            </a:r>
            <a:r>
              <a:rPr lang="en-US" b="1" dirty="0" smtClean="0">
                <a:solidFill>
                  <a:schemeClr val="tx1"/>
                </a:solidFill>
              </a:rPr>
              <a:t>knowledge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 potential solution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3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04999"/>
            <a:ext cx="8534399" cy="4114801"/>
          </a:xfrm>
          <a:solidFill>
            <a:srgbClr val="000000">
              <a:alpha val="34902"/>
            </a:srgbClr>
          </a:solidFill>
        </p:spPr>
        <p:txBody>
          <a:bodyPr/>
          <a:lstStyle/>
          <a:p>
            <a:pPr lvl="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the practical experience grouped into a 3 week period at the end of years 1-3?</a:t>
            </a:r>
          </a:p>
          <a:p>
            <a:pPr lvl="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truly efficient to place it after both semesters?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semester is discriminated, as it takes many months between teaching and practice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it be more efficient to place practice after every semester?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experience reallocation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86151101"/>
              </p:ext>
            </p:extLst>
          </p:nvPr>
        </p:nvGraphicFramePr>
        <p:xfrm>
          <a:off x="10514012" y="0"/>
          <a:ext cx="1663700" cy="3318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469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04999"/>
            <a:ext cx="8534399" cy="533401"/>
          </a:xfrm>
        </p:spPr>
        <p:txBody>
          <a:bodyPr/>
          <a:lstStyle/>
          <a:p>
            <a:pPr lvl="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not intercalate the practice with the theory??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experience reallocation (2)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545277"/>
              </p:ext>
            </p:extLst>
          </p:nvPr>
        </p:nvGraphicFramePr>
        <p:xfrm>
          <a:off x="379412" y="3095622"/>
          <a:ext cx="7924800" cy="2590800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1320800"/>
                <a:gridCol w="1320800"/>
                <a:gridCol w="1320800"/>
                <a:gridCol w="1320800"/>
                <a:gridCol w="1320800"/>
                <a:gridCol w="13208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Monday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Tuesday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Wednesday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Thursday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Friday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08:00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– 09:50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21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10:00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– 11:50</a:t>
                      </a:r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17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12:00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– 13:50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14:00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– 15:50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24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16:00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– 17:50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18:00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– 19:50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5612" y="5949434"/>
            <a:ext cx="7848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 smtClean="0"/>
              <a:t>25 slots available, only 12 required right now (6 course &amp; 6 lab)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685212" y="2667000"/>
            <a:ext cx="3352801" cy="345577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Networks Management</a:t>
            </a:r>
          </a:p>
          <a:p>
            <a:pPr marL="0" indent="0"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E-Commerce</a:t>
            </a:r>
          </a:p>
          <a:p>
            <a:pPr marL="0" indent="0"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 Languages and Automata</a:t>
            </a:r>
          </a:p>
          <a:p>
            <a:pPr marL="0" indent="0"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 and Algorithms for Parallel Computing</a:t>
            </a:r>
          </a:p>
          <a:p>
            <a:pPr marL="0" indent="0"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Time Computing Systems</a:t>
            </a:r>
          </a:p>
          <a:p>
            <a:pPr marL="0" indent="0"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Applications’ Design</a:t>
            </a:r>
          </a:p>
          <a:p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0818812" y="2057400"/>
            <a:ext cx="1143000" cy="990600"/>
          </a:xfrm>
          <a:prstGeom prst="wedgeEllipse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Y4</a:t>
            </a:r>
          </a:p>
          <a:p>
            <a:pPr algn="ctr"/>
            <a:r>
              <a:rPr lang="en-US" dirty="0" smtClean="0"/>
              <a:t>Sem1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6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04999"/>
            <a:ext cx="8534399" cy="533401"/>
          </a:xfrm>
        </p:spPr>
        <p:txBody>
          <a:bodyPr/>
          <a:lstStyle/>
          <a:p>
            <a:pPr lvl="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not intercalate the practice with the theory??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experience reallocation (2)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214708"/>
              </p:ext>
            </p:extLst>
          </p:nvPr>
        </p:nvGraphicFramePr>
        <p:xfrm>
          <a:off x="379412" y="3095622"/>
          <a:ext cx="7924800" cy="2590800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1320800"/>
                <a:gridCol w="1320800"/>
                <a:gridCol w="1320800"/>
                <a:gridCol w="1320800"/>
                <a:gridCol w="1320800"/>
                <a:gridCol w="13208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Monday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Tuesday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Wednesday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Thursday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Friday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08:00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– 09:50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10:00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– 11:50</a:t>
                      </a:r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17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12:00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– 13:50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14:00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– 15:50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16:00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– 17:50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18:00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– 19:50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8685212" y="2667000"/>
            <a:ext cx="3352801" cy="345577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Networks Management</a:t>
            </a:r>
          </a:p>
          <a:p>
            <a:pPr marL="0" indent="0"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E-Commerce</a:t>
            </a:r>
          </a:p>
          <a:p>
            <a:pPr marL="0" indent="0"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 Languages and Automata</a:t>
            </a:r>
          </a:p>
          <a:p>
            <a:pPr marL="0" indent="0"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 and Algorithms for Parallel Computing</a:t>
            </a:r>
          </a:p>
          <a:p>
            <a:pPr marL="0" indent="0"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Time Computing Systems</a:t>
            </a:r>
          </a:p>
          <a:p>
            <a:pPr marL="0" indent="0"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Applications’ Design</a:t>
            </a:r>
          </a:p>
          <a:p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32612" y="3352800"/>
            <a:ext cx="1447800" cy="1676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Weekly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8 hours of practice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cxnSp>
        <p:nvCxnSpPr>
          <p:cNvPr id="8" name="Curved Connector 7"/>
          <p:cNvCxnSpPr>
            <a:stCxn id="7" idx="2"/>
            <a:endCxn id="3" idx="2"/>
          </p:cNvCxnSpPr>
          <p:nvPr/>
        </p:nvCxnSpPr>
        <p:spPr>
          <a:xfrm rot="5400000" flipH="1">
            <a:off x="7133538" y="2894697"/>
            <a:ext cx="436349" cy="6019801"/>
          </a:xfrm>
          <a:prstGeom prst="curvedConnector3">
            <a:avLst>
              <a:gd name="adj1" fmla="val -52389"/>
            </a:avLst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32612" y="2743200"/>
            <a:ext cx="0" cy="304800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Callout 14"/>
          <p:cNvSpPr/>
          <p:nvPr/>
        </p:nvSpPr>
        <p:spPr>
          <a:xfrm>
            <a:off x="10818812" y="2057400"/>
            <a:ext cx="1143000" cy="990600"/>
          </a:xfrm>
          <a:prstGeom prst="wedgeEllipse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Y4</a:t>
            </a:r>
          </a:p>
          <a:p>
            <a:pPr algn="ctr"/>
            <a:r>
              <a:rPr lang="en-US" dirty="0" smtClean="0"/>
              <a:t>Sem1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5612" y="5949434"/>
            <a:ext cx="7848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slots available, only 12 required right now (6 course &amp; 6 lab)</a:t>
            </a:r>
          </a:p>
        </p:txBody>
      </p:sp>
    </p:spTree>
    <p:extLst>
      <p:ext uri="{BB962C8B-B14F-4D97-AF65-F5344CB8AC3E}">
        <p14:creationId xmlns:p14="http://schemas.microsoft.com/office/powerpoint/2010/main" val="67632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en-US" sz="2800" dirty="0" smtClean="0"/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dirty="0" smtClean="0"/>
              <a:t>Curricula now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en-US" sz="2800" dirty="0" smtClean="0"/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dirty="0" smtClean="0"/>
              <a:t>An EU-wide problem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en-US" sz="2800" dirty="0" smtClean="0"/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dirty="0" smtClean="0"/>
              <a:t>A potential solution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891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0959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experience reallocation (3)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555805"/>
              </p:ext>
            </p:extLst>
          </p:nvPr>
        </p:nvGraphicFramePr>
        <p:xfrm>
          <a:off x="379412" y="4495800"/>
          <a:ext cx="5486400" cy="1818036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21460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Monday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Tuesday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Friday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</a:tr>
              <a:tr h="261096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08:00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</a:rPr>
                        <a:t> – 09:50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6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050" b="1" dirty="0" smtClean="0"/>
                        <a:t>11</a:t>
                      </a:r>
                      <a:endParaRPr lang="en-US" sz="1050" b="1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050" b="1" dirty="0" smtClean="0"/>
                        <a:t>16</a:t>
                      </a:r>
                      <a:endParaRPr lang="en-US" sz="1050" b="1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61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10:00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</a:rPr>
                        <a:t> – 11:50</a:t>
                      </a:r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2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7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050" b="1" dirty="0" smtClean="0"/>
                        <a:t>12</a:t>
                      </a:r>
                      <a:endParaRPr lang="en-US" sz="1050" b="1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050" b="1" dirty="0" smtClean="0"/>
                        <a:t>17</a:t>
                      </a:r>
                      <a:endParaRPr lang="en-US" sz="1050" b="1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61096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12:00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</a:rPr>
                        <a:t> – 13:50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3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8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050" b="1" dirty="0" smtClean="0"/>
                        <a:t>13</a:t>
                      </a:r>
                      <a:endParaRPr lang="en-US" sz="1050" b="1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050" b="1" dirty="0" smtClean="0"/>
                        <a:t>18</a:t>
                      </a:r>
                      <a:endParaRPr lang="en-US" sz="1050" b="1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61096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14:00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</a:rPr>
                        <a:t> – 15:50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4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9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050" b="1" dirty="0" smtClean="0"/>
                        <a:t>14</a:t>
                      </a:r>
                      <a:endParaRPr lang="en-US" sz="1050" b="1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050" b="1" dirty="0" smtClean="0"/>
                        <a:t>19</a:t>
                      </a:r>
                      <a:endParaRPr lang="en-US" sz="1050" b="1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61096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16:00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</a:rPr>
                        <a:t> – 17:50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5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10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-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050" b="1" dirty="0" smtClean="0"/>
                        <a:t>15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050" b="1" dirty="0" smtClean="0"/>
                        <a:t>20</a:t>
                      </a:r>
                      <a:endParaRPr lang="en-US" sz="1050" b="1" dirty="0"/>
                    </a:p>
                  </a:txBody>
                  <a:tcPr/>
                </a:tc>
              </a:tr>
              <a:tr h="261096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rgbClr val="FF0000"/>
                          </a:solidFill>
                        </a:rPr>
                        <a:t>18:00</a:t>
                      </a:r>
                      <a:r>
                        <a:rPr lang="en-US" sz="900" baseline="0" dirty="0" smtClean="0">
                          <a:solidFill>
                            <a:srgbClr val="FF0000"/>
                          </a:solidFill>
                        </a:rPr>
                        <a:t> – 19:50</a:t>
                      </a:r>
                      <a:endParaRPr lang="en-US" sz="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-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-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-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050" b="1" dirty="0" smtClean="0"/>
                        <a:t>-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050" b="1" dirty="0" smtClean="0"/>
                        <a:t>-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993985"/>
              </p:ext>
            </p:extLst>
          </p:nvPr>
        </p:nvGraphicFramePr>
        <p:xfrm>
          <a:off x="379412" y="2209800"/>
          <a:ext cx="5486400" cy="1818036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21460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Monday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Tuesday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Wednesday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Thursday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Friday</a:t>
                      </a:r>
                      <a:endParaRPr lang="en-US" sz="900" dirty="0"/>
                    </a:p>
                  </a:txBody>
                  <a:tcPr/>
                </a:tc>
              </a:tr>
              <a:tr h="261096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08:00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</a:rPr>
                        <a:t> – 09:50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6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11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16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61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10:00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</a:rPr>
                        <a:t> – 11:50</a:t>
                      </a:r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2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7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12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17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61096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12:00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</a:rPr>
                        <a:t> – 13:50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3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8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13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18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61096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14:00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</a:rPr>
                        <a:t> – 15:50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4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9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14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19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61096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16:00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</a:rPr>
                        <a:t> – 17:50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5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10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15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20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-</a:t>
                      </a:r>
                      <a:endParaRPr lang="en-US" sz="1050" b="1" dirty="0"/>
                    </a:p>
                  </a:txBody>
                  <a:tcPr/>
                </a:tc>
              </a:tr>
              <a:tr h="261096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rgbClr val="FF0000"/>
                          </a:solidFill>
                        </a:rPr>
                        <a:t>18:00</a:t>
                      </a:r>
                      <a:r>
                        <a:rPr lang="en-US" sz="900" baseline="0" dirty="0" smtClean="0">
                          <a:solidFill>
                            <a:srgbClr val="FF0000"/>
                          </a:solidFill>
                        </a:rPr>
                        <a:t> – 19:50</a:t>
                      </a:r>
                      <a:endParaRPr lang="en-US" sz="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-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-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-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-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-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875212" y="2209800"/>
            <a:ext cx="1066800" cy="1371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Y1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790549"/>
              </p:ext>
            </p:extLst>
          </p:nvPr>
        </p:nvGraphicFramePr>
        <p:xfrm>
          <a:off x="6246812" y="2209800"/>
          <a:ext cx="5334000" cy="1818036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889000"/>
                <a:gridCol w="889000"/>
                <a:gridCol w="889000"/>
                <a:gridCol w="889000"/>
                <a:gridCol w="889000"/>
                <a:gridCol w="889000"/>
              </a:tblGrid>
              <a:tr h="21460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Monday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Tuesday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Wednesday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Friday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</a:tr>
              <a:tr h="261096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08:00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</a:rPr>
                        <a:t> – 09:50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6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11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050" b="1" dirty="0" smtClean="0"/>
                        <a:t>16</a:t>
                      </a:r>
                      <a:endParaRPr lang="en-US" sz="1050" b="1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61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10:00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</a:rPr>
                        <a:t> – 11:50</a:t>
                      </a:r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2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7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12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050" b="1" dirty="0" smtClean="0"/>
                        <a:t>17</a:t>
                      </a:r>
                      <a:endParaRPr lang="en-US" sz="1050" b="1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61096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12:00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</a:rPr>
                        <a:t> – 13:50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3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8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13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050" b="1" dirty="0" smtClean="0"/>
                        <a:t>18</a:t>
                      </a:r>
                      <a:endParaRPr lang="en-US" sz="1050" b="1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61096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14:00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</a:rPr>
                        <a:t> – 15:50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4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9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14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050" b="1" dirty="0" smtClean="0"/>
                        <a:t>19</a:t>
                      </a:r>
                      <a:endParaRPr lang="en-US" sz="1050" b="1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61096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16:00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</a:rPr>
                        <a:t> – 17:50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5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10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15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-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050" b="1" dirty="0" smtClean="0"/>
                        <a:t>20</a:t>
                      </a:r>
                      <a:endParaRPr lang="en-US" sz="1050" b="1" dirty="0"/>
                    </a:p>
                  </a:txBody>
                  <a:tcPr/>
                </a:tc>
              </a:tr>
              <a:tr h="261096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rgbClr val="FF0000"/>
                          </a:solidFill>
                        </a:rPr>
                        <a:t>18:00</a:t>
                      </a:r>
                      <a:r>
                        <a:rPr lang="en-US" sz="900" baseline="0" dirty="0" smtClean="0">
                          <a:solidFill>
                            <a:srgbClr val="FF0000"/>
                          </a:solidFill>
                        </a:rPr>
                        <a:t> – 19:50</a:t>
                      </a:r>
                      <a:endParaRPr lang="en-US" sz="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-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-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-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-</a:t>
                      </a:r>
                      <a:r>
                        <a:rPr lang="ro-RO" sz="1050" b="1" dirty="0" smtClean="0"/>
                        <a:t>-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050" b="1" dirty="0" smtClean="0"/>
                        <a:t>-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441348"/>
              </p:ext>
            </p:extLst>
          </p:nvPr>
        </p:nvGraphicFramePr>
        <p:xfrm>
          <a:off x="6246812" y="4495800"/>
          <a:ext cx="5334000" cy="1818036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889000"/>
                <a:gridCol w="889000"/>
                <a:gridCol w="889000"/>
                <a:gridCol w="889000"/>
                <a:gridCol w="889000"/>
                <a:gridCol w="889000"/>
              </a:tblGrid>
              <a:tr h="21460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Monday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Friday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</a:tr>
              <a:tr h="261096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08:00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</a:rPr>
                        <a:t> – 09:50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6</a:t>
                      </a:r>
                      <a:endParaRPr lang="en-US" sz="1050" b="1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11</a:t>
                      </a:r>
                      <a:endParaRPr lang="en-US" sz="1050" b="1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16</a:t>
                      </a:r>
                      <a:endParaRPr lang="en-US" sz="1050" b="1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61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10:00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</a:rPr>
                        <a:t> – 11:50</a:t>
                      </a:r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2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7</a:t>
                      </a:r>
                      <a:endParaRPr lang="en-US" sz="1050" b="1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12</a:t>
                      </a:r>
                      <a:endParaRPr lang="en-US" sz="1050" b="1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17</a:t>
                      </a:r>
                      <a:endParaRPr lang="en-US" sz="1050" b="1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61096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12:00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</a:rPr>
                        <a:t> – 13:50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3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8</a:t>
                      </a:r>
                      <a:endParaRPr lang="en-US" sz="1050" b="1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13</a:t>
                      </a:r>
                      <a:endParaRPr lang="en-US" sz="1050" b="1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18</a:t>
                      </a:r>
                      <a:endParaRPr lang="en-US" sz="1050" b="1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61096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14:00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</a:rPr>
                        <a:t> – 15:50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4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9</a:t>
                      </a:r>
                      <a:endParaRPr lang="en-US" sz="1050" b="1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14</a:t>
                      </a:r>
                      <a:endParaRPr lang="en-US" sz="1050" b="1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19</a:t>
                      </a:r>
                      <a:endParaRPr lang="en-US" sz="1050" b="1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61096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16:00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</a:rPr>
                        <a:t> – 17:50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5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-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10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15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20</a:t>
                      </a:r>
                      <a:endParaRPr lang="en-US" sz="1050" b="1" dirty="0"/>
                    </a:p>
                  </a:txBody>
                  <a:tcPr/>
                </a:tc>
              </a:tr>
              <a:tr h="261096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rgbClr val="FF0000"/>
                          </a:solidFill>
                        </a:rPr>
                        <a:t>18:00</a:t>
                      </a:r>
                      <a:r>
                        <a:rPr lang="en-US" sz="900" baseline="0" dirty="0" smtClean="0">
                          <a:solidFill>
                            <a:srgbClr val="FF0000"/>
                          </a:solidFill>
                        </a:rPr>
                        <a:t> – 19:50</a:t>
                      </a:r>
                      <a:endParaRPr lang="en-US" sz="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-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-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050" b="1" dirty="0" smtClean="0"/>
                        <a:t>-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050" b="1" dirty="0" smtClean="0"/>
                        <a:t>-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050" b="1" dirty="0" smtClean="0"/>
                        <a:t>-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9675812" y="2209800"/>
            <a:ext cx="1066800" cy="1371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Y</a:t>
            </a:r>
            <a:r>
              <a:rPr lang="ro-RO" b="1" dirty="0" smtClean="0">
                <a:solidFill>
                  <a:srgbClr val="FF0000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2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6412" y="4495800"/>
            <a:ext cx="1066800" cy="1371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Y</a:t>
            </a:r>
            <a:r>
              <a:rPr lang="ro-RO" b="1" dirty="0" smtClean="0">
                <a:solidFill>
                  <a:srgbClr val="FF0000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3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23212" y="4495800"/>
            <a:ext cx="1066800" cy="1371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Y</a:t>
            </a:r>
            <a:r>
              <a:rPr lang="ro-RO" b="1" dirty="0" smtClean="0">
                <a:solidFill>
                  <a:srgbClr val="FF0000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4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612" y="1110733"/>
            <a:ext cx="11125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Yearly distribution across bachelor studies</a:t>
            </a:r>
          </a:p>
        </p:txBody>
      </p:sp>
    </p:spTree>
    <p:extLst>
      <p:ext uri="{BB962C8B-B14F-4D97-AF65-F5344CB8AC3E}">
        <p14:creationId xmlns:p14="http://schemas.microsoft.com/office/powerpoint/2010/main" val="150284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0959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experience reallocation (3)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612" y="1110733"/>
            <a:ext cx="11125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Hours allocated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4110603910"/>
              </p:ext>
            </p:extLst>
          </p:nvPr>
        </p:nvGraphicFramePr>
        <p:xfrm>
          <a:off x="74612" y="3124200"/>
          <a:ext cx="2590800" cy="3318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51412" y="3733800"/>
            <a:ext cx="2362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b="1" dirty="0" smtClean="0"/>
              <a:t>8h * 14w </a:t>
            </a:r>
            <a:r>
              <a:rPr lang="en-US" b="1" dirty="0"/>
              <a:t>= </a:t>
            </a:r>
            <a:r>
              <a:rPr lang="en-US" b="1" dirty="0" smtClean="0"/>
              <a:t>112h each semester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1412" y="4876800"/>
            <a:ext cx="23622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b="1" dirty="0" smtClean="0"/>
              <a:t>224h both semesters together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40% of school time</a:t>
            </a: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132861994"/>
              </p:ext>
            </p:extLst>
          </p:nvPr>
        </p:nvGraphicFramePr>
        <p:xfrm>
          <a:off x="9447212" y="3124200"/>
          <a:ext cx="2590800" cy="3318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ight Arrow 6"/>
          <p:cNvSpPr/>
          <p:nvPr/>
        </p:nvSpPr>
        <p:spPr>
          <a:xfrm>
            <a:off x="2817812" y="4419600"/>
            <a:ext cx="6858000" cy="323165"/>
          </a:xfrm>
          <a:prstGeom prst="rightArrow">
            <a:avLst>
              <a:gd name="adj1" fmla="val 50000"/>
              <a:gd name="adj2" fmla="val 202947"/>
            </a:avLst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15973" y="1981200"/>
            <a:ext cx="1592239" cy="1066800"/>
          </a:xfrm>
          <a:prstGeom prst="wedgeRoundRect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2" name="Rounded Rectangular Callout 21"/>
          <p:cNvSpPr/>
          <p:nvPr/>
        </p:nvSpPr>
        <p:spPr>
          <a:xfrm flipH="1">
            <a:off x="9988572" y="1981200"/>
            <a:ext cx="1592240" cy="1066800"/>
          </a:xfrm>
          <a:prstGeom prst="wedgeRoundRect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Proposed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5412" y="2286000"/>
            <a:ext cx="6934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No time is cut from academic curricula!</a:t>
            </a:r>
          </a:p>
        </p:txBody>
      </p:sp>
    </p:spTree>
    <p:extLst>
      <p:ext uri="{BB962C8B-B14F-4D97-AF65-F5344CB8AC3E}">
        <p14:creationId xmlns:p14="http://schemas.microsoft.com/office/powerpoint/2010/main" val="376381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rgbClr val="000000">
              <a:alpha val="34902"/>
            </a:srgbClr>
          </a:solidFill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1, Semester 1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can be filled with optional courses on case studies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1, Semester 2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present their own case studies on existing software, in teams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contest at the end of the semester, results being presented to companies that want to take part of the program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have to be selected by a company, just like in the jobs market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Details &amp; niche ideas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233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rgbClr val="000000">
              <a:alpha val="34902"/>
            </a:srgbClr>
          </a:solidFill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 2-4, Semesters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3-7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Internship style day, every week, at a company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may change companies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get the opportunity to see what their carriers will look like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can ask teachers to further explain theoretical aspects that they meet inside the companies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4, Semester 8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prepare and present a THESYS with assistance from both academic and commercial/business overseers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Details &amp; niche ideas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71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Q&amp;A</a:t>
            </a:r>
          </a:p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comments are welcome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85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://www.ejobs.ro</a:t>
            </a:r>
          </a:p>
          <a:p>
            <a:r>
              <a:rPr lang="en-US" dirty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://ace.ucv.ro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://www.swissinfo.ch/eng/by-the-numbers_young-and-jobless--</a:t>
            </a:r>
            <a:r>
              <a:rPr lang="en-US" dirty="0" smtClean="0">
                <a:hlinkClick r:id="rId2"/>
              </a:rPr>
              <a:t>the-solution-isn-t-always-university/40518378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www.aljazeera.com/indepth/features/2014/10/switzerland-bucks-eu-youth-unemployment-trend-201410791826348754.html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developers.google.com/chart/interactive/docs/gallery/geochart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ec.europa.eu/eurostat/statistics-explained/index.php/Unemployment_statistics</a:t>
            </a:r>
            <a:endParaRPr lang="en-US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wac.450f.edgecastcdn.net/80450F/liteonline.com/files/2015/08/unemployed.jpg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173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Bachelor in computer science, 4 years, 240 credits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First, a look at the yearly curricula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524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Systems Design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Electrical Engineering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 Engineering Fundamentals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 methods</a:t>
            </a:r>
          </a:p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Programming Techniques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chapters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programming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Knowledge, Human Communication and Internet course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 algebra, analytical and differential geometry</a:t>
            </a:r>
          </a:p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Logical design of digital computers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Mathematical analysis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1/4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5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Accounting</a:t>
            </a:r>
          </a:p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 Complexity Analysis</a:t>
            </a:r>
          </a:p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Artificial Intelligence</a:t>
            </a:r>
          </a:p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Assembly Language Programming</a:t>
            </a:r>
          </a:p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Graphics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Measurements Techniques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Computers architecture</a:t>
            </a:r>
          </a:p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Structures and Algorithms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Electronics</a:t>
            </a:r>
          </a:p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Oriented Programming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Management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 Theory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2/4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Networks</a:t>
            </a:r>
          </a:p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Systems Modeling</a:t>
            </a:r>
          </a:p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 Design</a:t>
            </a:r>
          </a:p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Distributed Network Application Development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Microprocessors System Design</a:t>
            </a:r>
          </a:p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Engineering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Structure and Organization</a:t>
            </a:r>
          </a:p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Communication</a:t>
            </a:r>
          </a:p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Integrated Circuits</a:t>
            </a:r>
          </a:p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Operating Systems</a:t>
            </a:r>
          </a:p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programming environments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3/4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36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Algorithms for Information Retrieval</a:t>
            </a:r>
          </a:p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Compiler Design</a:t>
            </a:r>
          </a:p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 Systems</a:t>
            </a:r>
          </a:p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Systems</a:t>
            </a:r>
          </a:p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Multimedia Application Development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Networks Management</a:t>
            </a:r>
          </a:p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E-Commerce</a:t>
            </a:r>
          </a:p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 Languages and Automata</a:t>
            </a:r>
          </a:p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 and Algorithms for Parallel Computing</a:t>
            </a:r>
          </a:p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Time Computing Systems</a:t>
            </a:r>
          </a:p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Applications’ Design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4/4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8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Percentage of studies in software engineering, every year and semester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357641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917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413" y="228600"/>
            <a:ext cx="9144001" cy="1371600"/>
          </a:xfrm>
        </p:spPr>
        <p:txBody>
          <a:bodyPr/>
          <a:lstStyle/>
          <a:p>
            <a:r>
              <a:rPr lang="en-US" dirty="0" smtClean="0"/>
              <a:t>Actual time spent in years 1-4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583155418"/>
              </p:ext>
            </p:extLst>
          </p:nvPr>
        </p:nvGraphicFramePr>
        <p:xfrm>
          <a:off x="227013" y="1752600"/>
          <a:ext cx="2590800" cy="3318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830713051"/>
              </p:ext>
            </p:extLst>
          </p:nvPr>
        </p:nvGraphicFramePr>
        <p:xfrm>
          <a:off x="3148013" y="1752600"/>
          <a:ext cx="2590800" cy="3318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15999749"/>
              </p:ext>
            </p:extLst>
          </p:nvPr>
        </p:nvGraphicFramePr>
        <p:xfrm>
          <a:off x="6069013" y="1752600"/>
          <a:ext cx="2590800" cy="3318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612027242"/>
              </p:ext>
            </p:extLst>
          </p:nvPr>
        </p:nvGraphicFramePr>
        <p:xfrm>
          <a:off x="8990012" y="1752600"/>
          <a:ext cx="2590800" cy="3318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27212" y="5351506"/>
            <a:ext cx="85344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22322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ue atom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ue atom design template" id="{88D99BA8-EA61-49B7-A82C-02C934D1545A}" vid="{E9C00F38-7B18-4192-A9FF-2047DACB0129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CB4D22-CC71-4301-BDD0-992E9D528F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atom design slides</Template>
  <TotalTime>0</TotalTime>
  <Words>1245</Words>
  <Application>Microsoft Office PowerPoint</Application>
  <PresentationFormat>Custom</PresentationFormat>
  <Paragraphs>578</Paragraphs>
  <Slides>25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Wingdings</vt:lpstr>
      <vt:lpstr>Blue atom design template</vt:lpstr>
      <vt:lpstr>Analyzing academic computing curricula with a focus on  practical aspects for software engineering</vt:lpstr>
      <vt:lpstr>Outline</vt:lpstr>
      <vt:lpstr>First, a look at the yearly curricula </vt:lpstr>
      <vt:lpstr>Year 1/4</vt:lpstr>
      <vt:lpstr>Year 2/4</vt:lpstr>
      <vt:lpstr>Year 3/4</vt:lpstr>
      <vt:lpstr>Year 4/4</vt:lpstr>
      <vt:lpstr>Percentage of studies in software engineering, every year and semester</vt:lpstr>
      <vt:lpstr>Actual time spent in years 1-4</vt:lpstr>
      <vt:lpstr>Actual time spent in years 1-4</vt:lpstr>
      <vt:lpstr>Tackling a huge problem</vt:lpstr>
      <vt:lpstr>Unemployment   across   Europe</vt:lpstr>
      <vt:lpstr>Unemployment   across   Europe  &lt;25yo</vt:lpstr>
      <vt:lpstr>WHY???</vt:lpstr>
      <vt:lpstr>Romanian IT jobs market in 2014</vt:lpstr>
      <vt:lpstr>A potential solution</vt:lpstr>
      <vt:lpstr>Practical experience reallocation</vt:lpstr>
      <vt:lpstr>Practical experience reallocation (2)</vt:lpstr>
      <vt:lpstr>Practical experience reallocation (2)</vt:lpstr>
      <vt:lpstr>Practical experience reallocation (3)</vt:lpstr>
      <vt:lpstr>Practical experience reallocation (3)</vt:lpstr>
      <vt:lpstr>Details &amp; niche ideas</vt:lpstr>
      <vt:lpstr>Details &amp; niche ideas</vt:lpstr>
      <vt:lpstr>Thank you!</vt:lpstr>
      <vt:lpstr>References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2015-08-11T07:32:01Z</dcterms:created>
  <dcterms:modified xsi:type="dcterms:W3CDTF">2015-08-28T07:50:10Z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TC034606369991</vt:lpwstr>
  </property>
</Properties>
</file>